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8"/>
  </p:normalViewPr>
  <p:slideViewPr>
    <p:cSldViewPr snapToGrid="0">
      <p:cViewPr varScale="1">
        <p:scale>
          <a:sx n="46" d="100"/>
          <a:sy n="46" d="100"/>
        </p:scale>
        <p:origin x="30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</p:spPr>
        <p:txBody>
          <a:bodyPr lIns="96661" tIns="48331" rIns="96661" bIns="48331"/>
          <a:lstStyle/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body" sz="quarter" idx="1"/>
          </p:nvPr>
        </p:nvSpPr>
        <p:spPr>
          <a:xfrm>
            <a:off x="975360" y="4560570"/>
            <a:ext cx="5364480" cy="4320540"/>
          </a:xfrm>
          <a:prstGeom prst="rect">
            <a:avLst/>
          </a:prstGeom>
        </p:spPr>
        <p:txBody>
          <a:bodyPr lIns="96661" tIns="48331" rIns="96661" bIns="48331"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53F5A-066C-532D-A75D-16938343B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EFD537-C9CE-8018-080B-E705CD3DE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6267E-C999-7AAA-6054-83A89BA04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566EC-7719-F621-F434-59E1A3990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92879-B902-B21A-95BB-E5F0550D9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35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EEC98-A3D2-8958-3F95-5D91F60A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521BD3-93FB-D721-BD3D-1A9A9084F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E4357-B52E-C1D9-3D0D-822A63CD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B8B31-DC36-6834-E5E7-478561615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9A4CC-458F-52AE-0701-DBEC1CDD4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51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B9FA31-40EE-656E-A7FA-53A99C2B07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B75D72-E99B-220D-E852-C2FA163564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EEBB7-1367-BD7C-E15E-D6A2485AA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5BD4B-9D14-18E2-535A-49EB6A990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7DD46-2756-37ED-E9CD-5F054DCC5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01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440528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7748871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5235D-82F4-7F20-C8A2-91204E2D7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AE506-18F1-014B-B130-B3A857702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52D26-6D29-B246-A601-4F7EF83EF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86728-91BA-BA16-9CE5-A269A5978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ACD39-00BE-FEF1-4E38-2DDAEE681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04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1C5C0-408B-82B2-724F-F508FB44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A4130D-4367-0AA6-9C9A-DCB519C9E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82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8C2F5-C6CC-3BDD-C8EA-335A237F9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EFE0-1DA4-D25F-2160-9C78A623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AB011-AC8B-BCAB-275F-6F23C2429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31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C15EE-7E9B-71E4-F5B9-9E93F1813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C8134-BB15-B092-5609-B22ED26B7A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644388-DBBA-FE5B-44D7-D4545DCE91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398C5-F67A-0E4C-6669-DA39917ED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82FF6-D0BA-BF62-4E04-D2ECFA2F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ED989A-707C-DA8A-55A2-4DF483EDE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44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89890-2876-9A3A-A94B-264E3D5C4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82D679-EB22-A269-FD47-EB489DB66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995C0-4826-6965-7AFE-A08BED9FA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20EF05-1CEF-7E33-1FCA-2E2498F120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F442EC-EEBD-0778-51C2-26269981D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36300A-172C-319B-89DA-3757BBA6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D1ED41-BC3D-F887-066E-81E455AE2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C77366-9A03-ADE7-3EBE-B86F92280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7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2B27A-E5EC-C559-CAC5-6D2CD327C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7EEA7D-3810-BE85-6A89-21CD16805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9BEF62-5482-2F31-CE45-C38A63949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BF89F-91AA-1943-E7BB-858C7B8F2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02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2C1D8A-600E-5D69-0451-F987D88D8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EDE626-B54D-CB80-6ED2-992C3EFB0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37F950-0245-C8BA-2807-8161B96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65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09CE4-109E-AA75-7F60-BC9E77ED1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F5B8D-0FE7-3D53-A860-8A560D668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96FBBC-828C-A448-D255-87A775F12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F0DF9A-1222-22BE-7113-ED75EC19F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5D8EA-40BC-E96A-C843-9BE207FEB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408D3-61DC-8D43-3128-55D45FD16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12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9C914-F9A8-3B26-31F6-BACDD5D3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C1F369-5EF6-95ED-FF0F-E190AB68DF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3A7908-2DA6-3BC5-0FCB-FB0C76F4D9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4C33EE-E772-092E-01F9-D5AD06D68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BFF0D-894E-B709-2261-FD9AF0E56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CA568-222D-FF4B-903F-31033DE8E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23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AC8994-FB32-93D8-CE44-0E543DC13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C91D1-A318-CB52-1258-27E0B1D38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3E80F-6A12-D330-8A6D-7B7374F153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AFA015-84E0-40B0-B21F-0F6E8FEC86B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B9900-CCA5-3180-0EB4-6F137D996E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054D4-4C29-C76C-FE24-D269BB4032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71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mailto:jordanma@seattleu.edu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hyperlink" Target="mailto:tiziana.gelmicandusso@utoronto.ca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patial Mapping in R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Spatial Mapping in R</a:t>
            </a:r>
          </a:p>
        </p:txBody>
      </p:sp>
      <p:sp>
        <p:nvSpPr>
          <p:cNvPr id="82" name="Tiziana Gelmi-Candusso…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Tiziana Gelmi-Candusso</a:t>
            </a:r>
          </a:p>
          <a:p>
            <a:r>
              <a:t>Mark Jordan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utorial outline - mapping camera trap data"/>
          <p:cNvSpPr txBox="1">
            <a:spLocks noGrp="1"/>
          </p:cNvSpPr>
          <p:nvPr>
            <p:ph type="title"/>
          </p:nvPr>
        </p:nvSpPr>
        <p:spPr>
          <a:xfrm>
            <a:off x="762000" y="502352"/>
            <a:ext cx="22498609" cy="1625204"/>
          </a:xfrm>
          <a:prstGeom prst="rect">
            <a:avLst/>
          </a:prstGeom>
        </p:spPr>
        <p:txBody>
          <a:bodyPr/>
          <a:lstStyle/>
          <a:p>
            <a:r>
              <a:rPr dirty="0"/>
              <a:t>Tutorial outline</a:t>
            </a:r>
          </a:p>
        </p:txBody>
      </p:sp>
      <p:sp>
        <p:nvSpPr>
          <p:cNvPr id="118" name="Background information…"/>
          <p:cNvSpPr txBox="1">
            <a:spLocks noGrp="1"/>
          </p:cNvSpPr>
          <p:nvPr>
            <p:ph type="body" idx="1"/>
          </p:nvPr>
        </p:nvSpPr>
        <p:spPr>
          <a:xfrm>
            <a:off x="895003" y="2161787"/>
            <a:ext cx="16777856" cy="10519173"/>
          </a:xfrm>
          <a:prstGeom prst="rect">
            <a:avLst/>
          </a:prstGeom>
        </p:spPr>
        <p:txBody>
          <a:bodyPr/>
          <a:lstStyle/>
          <a:p>
            <a:pPr marL="0" indent="0">
              <a:buSzPct val="100000"/>
              <a:buNone/>
            </a:pPr>
            <a:r>
              <a:rPr lang="en-US" dirty="0"/>
              <a:t>We will develop the full analytical process of importing, extracting and analyzing spatially explicit data from camera traps</a:t>
            </a:r>
            <a:endParaRPr dirty="0"/>
          </a:p>
          <a:p>
            <a:pPr marL="1111250" indent="-1111250">
              <a:buSzPct val="100000"/>
              <a:buAutoNum type="arabicPeriod"/>
            </a:pPr>
            <a:r>
              <a:rPr dirty="0"/>
              <a:t>Vector data</a:t>
            </a:r>
          </a:p>
          <a:p>
            <a:pPr marL="1562100" lvl="1" indent="-800100">
              <a:buSzPct val="171000"/>
            </a:pPr>
            <a:r>
              <a:rPr dirty="0"/>
              <a:t>Points: camera trap results</a:t>
            </a:r>
          </a:p>
          <a:p>
            <a:pPr marL="1562100" lvl="1" indent="-800100">
              <a:buSzPct val="171000"/>
            </a:pPr>
            <a:r>
              <a:rPr dirty="0"/>
              <a:t>Lines: roads</a:t>
            </a:r>
          </a:p>
          <a:p>
            <a:pPr marL="1562100" lvl="1" indent="-800100">
              <a:buSzPct val="171000"/>
            </a:pPr>
            <a:r>
              <a:rPr dirty="0"/>
              <a:t>Polygons: forest cover</a:t>
            </a:r>
          </a:p>
          <a:p>
            <a:pPr marL="1111250" indent="-1111250">
              <a:buSzPct val="100000"/>
              <a:buAutoNum type="arabicPeriod"/>
            </a:pPr>
            <a:r>
              <a:rPr dirty="0"/>
              <a:t>Raster data: NDVI and </a:t>
            </a:r>
            <a:r>
              <a:rPr lang="en-US" dirty="0"/>
              <a:t>building density</a:t>
            </a:r>
            <a:endParaRPr dirty="0"/>
          </a:p>
          <a:p>
            <a:pPr marL="1111250" indent="-1111250">
              <a:buSzPct val="100000"/>
              <a:buAutoNum type="arabicPeriod"/>
            </a:pPr>
            <a:r>
              <a:rPr dirty="0"/>
              <a:t>Downstream analysis of processed spatial data</a:t>
            </a:r>
          </a:p>
        </p:txBody>
      </p:sp>
      <p:sp>
        <p:nvSpPr>
          <p:cNvPr id="120" name="Spatial analysis skills…"/>
          <p:cNvSpPr txBox="1"/>
          <p:nvPr/>
        </p:nvSpPr>
        <p:spPr>
          <a:xfrm>
            <a:off x="16346631" y="4329857"/>
            <a:ext cx="6485236" cy="4299253"/>
          </a:xfrm>
          <a:prstGeom prst="rect">
            <a:avLst/>
          </a:prstGeom>
          <a:solidFill>
            <a:srgbClr val="DCDEE0"/>
          </a:solidFill>
          <a:ln>
            <a:noFill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numCol="1" anchor="ctr">
            <a:spAutoFit/>
          </a:bodyPr>
          <a:lstStyle/>
          <a:p>
            <a:pPr>
              <a:defRPr u="sng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sz="5400" dirty="0"/>
              <a:t>Spatial analysis skills</a:t>
            </a:r>
          </a:p>
          <a:p>
            <a:pPr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sz="5400" dirty="0"/>
              <a:t>Importing data</a:t>
            </a:r>
          </a:p>
          <a:p>
            <a:pPr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sz="5400" dirty="0"/>
              <a:t>Re-projecting data</a:t>
            </a:r>
          </a:p>
          <a:p>
            <a:pPr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sz="5400" dirty="0"/>
              <a:t>Making maps</a:t>
            </a:r>
          </a:p>
          <a:p>
            <a:pPr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sz="5400" dirty="0"/>
              <a:t>Analyzing data</a:t>
            </a:r>
          </a:p>
        </p:txBody>
      </p:sp>
      <p:pic>
        <p:nvPicPr>
          <p:cNvPr id="119" name="Spatial analysis skills… Spatial analysis skillsImporting dataRe-projecting dataMaking mapsAnalyzing data" descr="Spatial analysis skills… Spatial analysis skillsImporting dataRe-projecting dataMaking mapsAnalyzing data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6309571" y="4290609"/>
            <a:ext cx="6518733" cy="4371253"/>
          </a:xfrm>
          <a:prstGeom prst="rect">
            <a:avLst/>
          </a:prstGeom>
          <a:effectLst/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Mark Jordan…"/>
          <p:cNvSpPr txBox="1"/>
          <p:nvPr/>
        </p:nvSpPr>
        <p:spPr>
          <a:xfrm>
            <a:off x="676736" y="9117049"/>
            <a:ext cx="10144379" cy="3837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rPr sz="6000" dirty="0"/>
              <a:t>Mark Jordan</a:t>
            </a:r>
          </a:p>
          <a:p>
            <a:pPr algn="l"/>
            <a:r>
              <a:rPr sz="6000" dirty="0"/>
              <a:t>Associate Professor of Biology</a:t>
            </a:r>
          </a:p>
          <a:p>
            <a:pPr algn="l"/>
            <a:r>
              <a:rPr sz="6000" dirty="0"/>
              <a:t>Seattle University</a:t>
            </a:r>
            <a:endParaRPr sz="6000" dirty="0">
              <a:solidFill>
                <a:schemeClr val="tx1"/>
              </a:solidFill>
            </a:endParaRPr>
          </a:p>
          <a:p>
            <a:pPr algn="l"/>
            <a:r>
              <a:rPr sz="6000" u="sng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jordanma@seattleu.edu</a:t>
            </a:r>
          </a:p>
        </p:txBody>
      </p:sp>
      <p:pic>
        <p:nvPicPr>
          <p:cNvPr id="85" name="MarkJordan_005.jpeg" descr="MarkJordan_005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9286" y="824190"/>
            <a:ext cx="4984412" cy="7476616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Tiziana Gelmi-Candusso"/>
          <p:cNvSpPr txBox="1"/>
          <p:nvPr/>
        </p:nvSpPr>
        <p:spPr>
          <a:xfrm>
            <a:off x="12069733" y="9117049"/>
            <a:ext cx="12174101" cy="3837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r>
              <a:rPr sz="6000" dirty="0" err="1"/>
              <a:t>Tiziana</a:t>
            </a:r>
            <a:r>
              <a:rPr sz="6000" dirty="0"/>
              <a:t> </a:t>
            </a:r>
            <a:r>
              <a:rPr sz="6000" dirty="0" err="1"/>
              <a:t>Gelmi</a:t>
            </a:r>
            <a:r>
              <a:rPr lang="en-US" sz="6000" dirty="0"/>
              <a:t> </a:t>
            </a:r>
            <a:r>
              <a:rPr sz="6000" dirty="0" err="1"/>
              <a:t>Candusso</a:t>
            </a:r>
            <a:endParaRPr lang="en-US" sz="6000" dirty="0"/>
          </a:p>
          <a:p>
            <a:r>
              <a:rPr lang="en-US" sz="6000" dirty="0"/>
              <a:t>Postdoctoral Fellow</a:t>
            </a:r>
          </a:p>
          <a:p>
            <a:r>
              <a:rPr lang="en-US" sz="6000" dirty="0"/>
              <a:t>University of Toronto</a:t>
            </a:r>
            <a:endParaRPr lang="en-US" sz="6000" dirty="0">
              <a:solidFill>
                <a:schemeClr val="tx1"/>
              </a:solidFill>
            </a:endParaRPr>
          </a:p>
          <a:p>
            <a:r>
              <a:rPr lang="en-US" sz="60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tiziana.gelmicandusso@utoronto.ca</a:t>
            </a:r>
            <a:endParaRPr lang="en-US" sz="6000" dirty="0">
              <a:solidFill>
                <a:schemeClr val="tx1"/>
              </a:solidFill>
            </a:endParaRPr>
          </a:p>
        </p:txBody>
      </p:sp>
      <p:pic>
        <p:nvPicPr>
          <p:cNvPr id="3" name="Picture 2" descr="A person smiling in front of a wall&#10;&#10;Description automatically generated">
            <a:extLst>
              <a:ext uri="{FF2B5EF4-FFF2-40B4-BE49-F238E27FC236}">
                <a16:creationId xmlns:a16="http://schemas.microsoft.com/office/drawing/2014/main" id="{E4298C07-FFE9-77CF-8D96-E4349492980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1707" y="635914"/>
            <a:ext cx="7226300" cy="7924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What is spatial data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spatial data?</a:t>
            </a:r>
          </a:p>
        </p:txBody>
      </p:sp>
      <p:sp>
        <p:nvSpPr>
          <p:cNvPr id="89" name="Data that references a specific geographic location…"/>
          <p:cNvSpPr txBox="1">
            <a:spLocks noGrp="1"/>
          </p:cNvSpPr>
          <p:nvPr>
            <p:ph type="body" idx="1"/>
          </p:nvPr>
        </p:nvSpPr>
        <p:spPr>
          <a:xfrm>
            <a:off x="828501" y="4505977"/>
            <a:ext cx="12393299" cy="5386170"/>
          </a:xfrm>
          <a:prstGeom prst="rect">
            <a:avLst/>
          </a:prstGeom>
        </p:spPr>
        <p:txBody>
          <a:bodyPr/>
          <a:lstStyle/>
          <a:p>
            <a:r>
              <a:rPr dirty="0"/>
              <a:t>Data that references a specific geographic location</a:t>
            </a:r>
          </a:p>
          <a:p>
            <a:pPr lvl="1"/>
            <a:r>
              <a:rPr dirty="0"/>
              <a:t>Landscape features (natural or built)</a:t>
            </a:r>
          </a:p>
          <a:p>
            <a:pPr lvl="1"/>
            <a:r>
              <a:rPr dirty="0"/>
              <a:t>Environmental properties (temperature, air quality)</a:t>
            </a:r>
          </a:p>
        </p:txBody>
      </p:sp>
      <p:pic>
        <p:nvPicPr>
          <p:cNvPr id="90" name="camtraps.png" descr="camtrap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3144" y="2745979"/>
            <a:ext cx="10474895" cy="83799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ypes of spatial data - vect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Types of spatial data - vectors</a:t>
            </a:r>
          </a:p>
        </p:txBody>
      </p:sp>
      <p:pic>
        <p:nvPicPr>
          <p:cNvPr id="93" name="vector_data_image_from_docs_qgis_org.png" descr="vector_data_image_from_docs_qgis_or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147" y="2411341"/>
            <a:ext cx="19603706" cy="10903837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Points"/>
          <p:cNvSpPr txBox="1"/>
          <p:nvPr/>
        </p:nvSpPr>
        <p:spPr>
          <a:xfrm>
            <a:off x="8011790" y="11433742"/>
            <a:ext cx="2354636" cy="1158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solidFill>
                  <a:srgbClr val="F00706"/>
                </a:solidFill>
              </a:defRPr>
            </a:lvl1pPr>
          </a:lstStyle>
          <a:p>
            <a:r>
              <a:t>Points</a:t>
            </a:r>
          </a:p>
        </p:txBody>
      </p:sp>
      <p:sp>
        <p:nvSpPr>
          <p:cNvPr id="95" name="Lines"/>
          <p:cNvSpPr txBox="1"/>
          <p:nvPr/>
        </p:nvSpPr>
        <p:spPr>
          <a:xfrm>
            <a:off x="15174380" y="6665200"/>
            <a:ext cx="1998689" cy="1158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solidFill>
                  <a:srgbClr val="321EF1"/>
                </a:solidFill>
              </a:defRPr>
            </a:lvl1pPr>
          </a:lstStyle>
          <a:p>
            <a:r>
              <a:t>Lines</a:t>
            </a:r>
          </a:p>
        </p:txBody>
      </p:sp>
      <p:sp>
        <p:nvSpPr>
          <p:cNvPr id="96" name="Polygons"/>
          <p:cNvSpPr txBox="1"/>
          <p:nvPr/>
        </p:nvSpPr>
        <p:spPr>
          <a:xfrm>
            <a:off x="6450923" y="8368429"/>
            <a:ext cx="3300500" cy="1158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r>
              <a:t>Polygons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ypes of spatial data - rast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Types of spatial data - rasters</a:t>
            </a:r>
          </a:p>
        </p:txBody>
      </p:sp>
      <p:pic>
        <p:nvPicPr>
          <p:cNvPr id="99" name="lulc.png" descr="lulc.png"/>
          <p:cNvPicPr>
            <a:picLocks noChangeAspect="1"/>
          </p:cNvPicPr>
          <p:nvPr/>
        </p:nvPicPr>
        <p:blipFill>
          <a:blip r:embed="rId2"/>
          <a:srcRect l="15491"/>
          <a:stretch>
            <a:fillRect/>
          </a:stretch>
        </p:blipFill>
        <p:spPr>
          <a:xfrm>
            <a:off x="687826" y="2823763"/>
            <a:ext cx="12106356" cy="9537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lulc.png" descr="lulc.png"/>
          <p:cNvPicPr>
            <a:picLocks noChangeAspect="1"/>
          </p:cNvPicPr>
          <p:nvPr/>
        </p:nvPicPr>
        <p:blipFill>
          <a:blip r:embed="rId2"/>
          <a:srcRect l="47748" t="73893" r="32700" b="9160"/>
          <a:stretch>
            <a:fillRect/>
          </a:stretch>
        </p:blipFill>
        <p:spPr>
          <a:xfrm>
            <a:off x="13297560" y="4623393"/>
            <a:ext cx="10290713" cy="5938508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Line"/>
          <p:cNvSpPr/>
          <p:nvPr/>
        </p:nvSpPr>
        <p:spPr>
          <a:xfrm flipV="1">
            <a:off x="5610308" y="7252676"/>
            <a:ext cx="8822994" cy="3359208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>
              <a:defRPr sz="56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omparison of vector and raster data"/>
          <p:cNvSpPr txBox="1">
            <a:spLocks noGrp="1"/>
          </p:cNvSpPr>
          <p:nvPr>
            <p:ph type="title"/>
          </p:nvPr>
        </p:nvSpPr>
        <p:spPr>
          <a:xfrm>
            <a:off x="762000" y="502352"/>
            <a:ext cx="22860000" cy="1625204"/>
          </a:xfrm>
          <a:prstGeom prst="rect">
            <a:avLst/>
          </a:prstGeom>
        </p:spPr>
        <p:txBody>
          <a:bodyPr/>
          <a:lstStyle/>
          <a:p>
            <a:r>
              <a:t>Comparison of vector and raster data</a:t>
            </a:r>
          </a:p>
        </p:txBody>
      </p:sp>
      <p:pic>
        <p:nvPicPr>
          <p:cNvPr id="104" name="vectorvsraster_from_rsgislearn_blogspot_com.png" descr="vectorvsraster_from_rsgislearn_blogspot_co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550" y="3668353"/>
            <a:ext cx="12788900" cy="8724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rojections and Spatial Reference Systems (SRS)"/>
          <p:cNvSpPr txBox="1">
            <a:spLocks noGrp="1"/>
          </p:cNvSpPr>
          <p:nvPr>
            <p:ph type="title"/>
          </p:nvPr>
        </p:nvSpPr>
        <p:spPr>
          <a:xfrm>
            <a:off x="762000" y="502352"/>
            <a:ext cx="22705370" cy="1625204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9000"/>
            </a:lvl1pPr>
          </a:lstStyle>
          <a:p>
            <a:r>
              <a:t>Projections and Spatial Reference Systems (SRS)</a:t>
            </a:r>
          </a:p>
        </p:txBody>
      </p:sp>
      <p:sp>
        <p:nvSpPr>
          <p:cNvPr id="107" name="Projection - method for “flattening” the  globe…"/>
          <p:cNvSpPr txBox="1">
            <a:spLocks noGrp="1"/>
          </p:cNvSpPr>
          <p:nvPr>
            <p:ph type="body" idx="1"/>
          </p:nvPr>
        </p:nvSpPr>
        <p:spPr>
          <a:xfrm>
            <a:off x="762000" y="2610674"/>
            <a:ext cx="8617835" cy="10519173"/>
          </a:xfrm>
          <a:prstGeom prst="rect">
            <a:avLst/>
          </a:prstGeom>
        </p:spPr>
        <p:txBody>
          <a:bodyPr/>
          <a:lstStyle/>
          <a:p>
            <a:r>
              <a:t>Projection - method for “flattening” the  globe</a:t>
            </a:r>
          </a:p>
          <a:p>
            <a:r>
              <a:t>SRS - combination of a projection and a coordinate system (x,y)</a:t>
            </a:r>
          </a:p>
        </p:txBody>
      </p:sp>
      <p:pic>
        <p:nvPicPr>
          <p:cNvPr id="108" name="map_projections.png" descr="map_project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0482" y="2614830"/>
            <a:ext cx="13944601" cy="9550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Why should you use R for spatial data?"/>
          <p:cNvSpPr txBox="1">
            <a:spLocks noGrp="1"/>
          </p:cNvSpPr>
          <p:nvPr>
            <p:ph type="title"/>
          </p:nvPr>
        </p:nvSpPr>
        <p:spPr>
          <a:xfrm>
            <a:off x="762000" y="984490"/>
            <a:ext cx="21543140" cy="1625204"/>
          </a:xfrm>
          <a:prstGeom prst="rect">
            <a:avLst/>
          </a:prstGeom>
        </p:spPr>
        <p:txBody>
          <a:bodyPr/>
          <a:lstStyle/>
          <a:p>
            <a:r>
              <a:rPr dirty="0"/>
              <a:t>Why should you use R for spatial data?</a:t>
            </a:r>
          </a:p>
        </p:txBody>
      </p:sp>
      <p:sp>
        <p:nvSpPr>
          <p:cNvPr id="111" name="Free and open sourc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Free and open source</a:t>
            </a:r>
          </a:p>
          <a:p>
            <a:r>
              <a:rPr dirty="0"/>
              <a:t>Computationally faster</a:t>
            </a:r>
          </a:p>
          <a:p>
            <a:r>
              <a:rPr dirty="0"/>
              <a:t>Save your work in a script file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Replicability</a:t>
            </a:r>
          </a:p>
          <a:p>
            <a:pPr lvl="1"/>
            <a:r>
              <a:rPr lang="en-US" dirty="0"/>
              <a:t>Back-tracing </a:t>
            </a:r>
          </a:p>
          <a:p>
            <a:pPr lvl="1"/>
            <a:r>
              <a:rPr lang="en-US" dirty="0"/>
              <a:t>Collaboration through </a:t>
            </a:r>
            <a:r>
              <a:rPr lang="en-US" dirty="0" err="1"/>
              <a:t>Github</a:t>
            </a:r>
            <a:endParaRPr dirty="0"/>
          </a:p>
          <a:p>
            <a:r>
              <a:rPr dirty="0"/>
              <a:t>All analysis in one place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etting up to use R with your spatial data"/>
          <p:cNvSpPr txBox="1">
            <a:spLocks noGrp="1"/>
          </p:cNvSpPr>
          <p:nvPr>
            <p:ph type="title"/>
          </p:nvPr>
        </p:nvSpPr>
        <p:spPr>
          <a:xfrm>
            <a:off x="762000" y="502352"/>
            <a:ext cx="20864356" cy="162520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Using</a:t>
            </a:r>
            <a:r>
              <a:rPr dirty="0"/>
              <a:t> R with spatial data</a:t>
            </a:r>
          </a:p>
        </p:txBody>
      </p:sp>
      <p:sp>
        <p:nvSpPr>
          <p:cNvPr id="114" name="Packages: sf and terra…"/>
          <p:cNvSpPr txBox="1">
            <a:spLocks noGrp="1"/>
          </p:cNvSpPr>
          <p:nvPr>
            <p:ph type="body" idx="1"/>
          </p:nvPr>
        </p:nvSpPr>
        <p:spPr>
          <a:xfrm>
            <a:off x="761999" y="2959808"/>
            <a:ext cx="18041389" cy="10519173"/>
          </a:xfrm>
          <a:prstGeom prst="rect">
            <a:avLst/>
          </a:prstGeom>
        </p:spPr>
        <p:txBody>
          <a:bodyPr/>
          <a:lstStyle/>
          <a:p>
            <a:r>
              <a:rPr dirty="0"/>
              <a:t>Packages: </a:t>
            </a:r>
            <a:r>
              <a:rPr dirty="0">
                <a:solidFill>
                  <a:schemeClr val="accent3">
                    <a:satOff val="18648"/>
                    <a:lumOff val="5971"/>
                  </a:schemeClr>
                </a:solidFill>
              </a:rPr>
              <a:t>sf</a:t>
            </a:r>
            <a:r>
              <a:rPr dirty="0"/>
              <a:t> and </a:t>
            </a:r>
            <a:r>
              <a:rPr dirty="0">
                <a:solidFill>
                  <a:schemeClr val="accent3">
                    <a:satOff val="18648"/>
                    <a:lumOff val="5971"/>
                  </a:schemeClr>
                </a:solidFill>
              </a:rPr>
              <a:t>terra</a:t>
            </a:r>
          </a:p>
          <a:p>
            <a:pPr lvl="1"/>
            <a:r>
              <a:rPr dirty="0"/>
              <a:t>sf: traditional method for working with vector data</a:t>
            </a:r>
            <a:r>
              <a:rPr lang="en-US" dirty="0"/>
              <a:t>, reads shapefiles as </a:t>
            </a:r>
            <a:r>
              <a:rPr lang="en-US" u="sng" dirty="0"/>
              <a:t>spatial dataframes</a:t>
            </a:r>
            <a:endParaRPr u="sng" dirty="0"/>
          </a:p>
          <a:p>
            <a:pPr lvl="1"/>
            <a:r>
              <a:rPr dirty="0"/>
              <a:t>terra: newer, handles both vector and raster data</a:t>
            </a:r>
            <a:r>
              <a:rPr lang="en-US" dirty="0"/>
              <a:t>, reads shapefiles as </a:t>
            </a:r>
            <a:r>
              <a:rPr lang="en-US" u="sng" dirty="0" err="1"/>
              <a:t>SpatVectors</a:t>
            </a:r>
            <a:r>
              <a:rPr lang="en-US" dirty="0"/>
              <a:t> and </a:t>
            </a:r>
            <a:r>
              <a:rPr lang="en-US" dirty="0" err="1"/>
              <a:t>rasters</a:t>
            </a:r>
            <a:r>
              <a:rPr lang="en-US" dirty="0"/>
              <a:t> as </a:t>
            </a:r>
            <a:r>
              <a:rPr lang="en-US" u="sng" dirty="0" err="1"/>
              <a:t>SpatRasters</a:t>
            </a:r>
            <a:endParaRPr u="sng" dirty="0"/>
          </a:p>
          <a:p>
            <a:r>
              <a:rPr dirty="0"/>
              <a:t>Other useful packages</a:t>
            </a:r>
          </a:p>
          <a:p>
            <a:pPr lvl="1"/>
            <a:r>
              <a:rPr dirty="0"/>
              <a:t>Other mapping packages</a:t>
            </a:r>
            <a:r>
              <a:rPr lang="en-US" dirty="0"/>
              <a:t> we’ll use</a:t>
            </a:r>
            <a:r>
              <a:rPr dirty="0"/>
              <a:t>: </a:t>
            </a:r>
            <a:r>
              <a:rPr dirty="0" err="1"/>
              <a:t>tmap</a:t>
            </a:r>
            <a:r>
              <a:rPr lang="en-US" dirty="0"/>
              <a:t> and </a:t>
            </a:r>
            <a:r>
              <a:rPr lang="en-US" dirty="0" err="1"/>
              <a:t>tidyterra</a:t>
            </a:r>
            <a:endParaRPr dirty="0"/>
          </a:p>
        </p:txBody>
      </p:sp>
      <p:sp>
        <p:nvSpPr>
          <p:cNvPr id="115" name="Function equivalents between packages linked in tutorial"/>
          <p:cNvSpPr txBox="1"/>
          <p:nvPr/>
        </p:nvSpPr>
        <p:spPr>
          <a:xfrm>
            <a:off x="17406851" y="3200532"/>
            <a:ext cx="6312131" cy="7684795"/>
          </a:xfrm>
          <a:prstGeom prst="rect">
            <a:avLst/>
          </a:prstGeom>
          <a:ln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71437" tIns="71437" rIns="71437" bIns="71437" anchor="ctr">
            <a:spAutoFit/>
          </a:bodyPr>
          <a:lstStyle/>
          <a:p>
            <a:pPr marL="444500" lvl="1" indent="0" algn="l">
              <a:buSzPct val="45000"/>
              <a:defRPr sz="4900"/>
            </a:pPr>
            <a:r>
              <a:rPr lang="en-US" dirty="0"/>
              <a:t>They have equivalent functions for most processes. (linked in tutorial)</a:t>
            </a:r>
          </a:p>
          <a:p>
            <a:pPr marL="1130300" lvl="1" indent="-685800" algn="l">
              <a:buSzPct val="45000"/>
              <a:buFont typeface="Arial" panose="020B0604020202020204" pitchFamily="34" charset="0"/>
              <a:buChar char="•"/>
              <a:defRPr sz="4900"/>
            </a:pPr>
            <a:endParaRPr lang="en-US" dirty="0"/>
          </a:p>
          <a:p>
            <a:pPr marL="444500" lvl="1" indent="0" algn="l">
              <a:buSzPct val="45000"/>
              <a:defRPr sz="4900"/>
            </a:pPr>
            <a:r>
              <a:rPr lang="en-US" dirty="0"/>
              <a:t>For some functions we need to convert between sf to terra, using </a:t>
            </a:r>
            <a:r>
              <a:rPr lang="en-US" dirty="0" err="1"/>
              <a:t>st_as_sf</a:t>
            </a:r>
            <a:r>
              <a:rPr lang="en-US" dirty="0"/>
              <a:t>() or </a:t>
            </a:r>
            <a:r>
              <a:rPr lang="en-US" dirty="0" err="1"/>
              <a:t>vect</a:t>
            </a:r>
            <a:r>
              <a:rPr lang="en-US" dirty="0"/>
              <a:t>()</a:t>
            </a:r>
            <a:endParaRPr dirty="0"/>
          </a:p>
        </p:txBody>
      </p:sp>
    </p:spTree>
  </p:cSld>
  <p:clrMapOvr>
    <a:masterClrMapping/>
  </p:clrMapOvr>
  <p:transition spd="med"/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Founders Grotesk"/>
        <a:ea typeface="Founders Grotesk"/>
        <a:cs typeface="Founders Grotesk"/>
      </a:majorFont>
      <a:minorFont>
        <a:latin typeface="Founders Grotesk"/>
        <a:ea typeface="Founders Grotesk"/>
        <a:cs typeface="Founders Grotesk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299</Words>
  <Application>Microsoft Office PowerPoint</Application>
  <PresentationFormat>Custom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Lucida Grande</vt:lpstr>
      <vt:lpstr>Office Theme</vt:lpstr>
      <vt:lpstr>Spatial Mapping in R</vt:lpstr>
      <vt:lpstr>PowerPoint Presentation</vt:lpstr>
      <vt:lpstr>What is spatial data?</vt:lpstr>
      <vt:lpstr>Types of spatial data - vectors</vt:lpstr>
      <vt:lpstr>Types of spatial data - rasters</vt:lpstr>
      <vt:lpstr>Comparison of vector and raster data</vt:lpstr>
      <vt:lpstr>Projections and Spatial Reference Systems (SRS)</vt:lpstr>
      <vt:lpstr>Why should you use R for spatial data?</vt:lpstr>
      <vt:lpstr>Using R with spatial data</vt:lpstr>
      <vt:lpstr>Tutorial outline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Tiziana Gelmi</dc:creator>
  <cp:lastModifiedBy>Tiziana Gelmi Candusso</cp:lastModifiedBy>
  <cp:revision>9</cp:revision>
  <cp:lastPrinted>2024-06-17T17:10:15Z</cp:lastPrinted>
  <dcterms:modified xsi:type="dcterms:W3CDTF">2024-06-17T17:13:10Z</dcterms:modified>
</cp:coreProperties>
</file>